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25"/>
  </p:notesMasterIdLst>
  <p:sldIdLst>
    <p:sldId id="256" r:id="rId2"/>
    <p:sldId id="283" r:id="rId3"/>
    <p:sldId id="285" r:id="rId4"/>
    <p:sldId id="299" r:id="rId5"/>
    <p:sldId id="304" r:id="rId6"/>
    <p:sldId id="314" r:id="rId7"/>
    <p:sldId id="303" r:id="rId8"/>
    <p:sldId id="286" r:id="rId9"/>
    <p:sldId id="301" r:id="rId10"/>
    <p:sldId id="302" r:id="rId11"/>
    <p:sldId id="306" r:id="rId12"/>
    <p:sldId id="307" r:id="rId13"/>
    <p:sldId id="308" r:id="rId14"/>
    <p:sldId id="305" r:id="rId15"/>
    <p:sldId id="309" r:id="rId16"/>
    <p:sldId id="310" r:id="rId17"/>
    <p:sldId id="311" r:id="rId18"/>
    <p:sldId id="319" r:id="rId19"/>
    <p:sldId id="312" r:id="rId20"/>
    <p:sldId id="313" r:id="rId21"/>
    <p:sldId id="315" r:id="rId22"/>
    <p:sldId id="316" r:id="rId23"/>
    <p:sldId id="31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6157"/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42947-76DC-4191-8C38-062C42692644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3F2C7-8F93-4D92-83CE-B435C84B2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053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17.11.2017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4;&#1072;&#1088;&#1080;&#1094;&#1099;&#1085;.&#1088;&#1092;/streets_0.html" TargetMode="External"/><Relationship Id="rId7" Type="http://schemas.openxmlformats.org/officeDocument/2006/relationships/image" Target="../media/image8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ergey-larenkov.livejournal.com/25967.html" TargetMode="External"/><Relationship Id="rId5" Type="http://schemas.openxmlformats.org/officeDocument/2006/relationships/hyperlink" Target="http://tankfront.ru/ussr/organisation/shtat/010-370_msbr.html" TargetMode="External"/><Relationship Id="rId4" Type="http://schemas.openxmlformats.org/officeDocument/2006/relationships/hyperlink" Target="http://monument.volgadmin.ru/start.asp?np=12-1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268760"/>
            <a:ext cx="6692280" cy="211809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Сталинградская битва в топонимике Волгоградской области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3284984"/>
            <a:ext cx="6929486" cy="864096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i="1" dirty="0" smtClean="0"/>
              <a:t>«Улица воина-чекиста </a:t>
            </a:r>
          </a:p>
          <a:p>
            <a:r>
              <a:rPr lang="ru-RU" sz="2800" b="1" i="1" dirty="0" smtClean="0"/>
              <a:t>Михаила Федоровича Чембарова»</a:t>
            </a:r>
            <a:endParaRPr lang="ru-RU" sz="2800" dirty="0" smtClean="0"/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6409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Муниципальное казенное общеобразовательное учреждение</a:t>
            </a:r>
          </a:p>
          <a:p>
            <a:pPr algn="ctr"/>
            <a:r>
              <a:rPr lang="ru-RU" b="1" dirty="0"/>
              <a:t>«Рыбинская средняя школа»</a:t>
            </a:r>
          </a:p>
          <a:p>
            <a:pPr algn="ctr"/>
            <a:r>
              <a:rPr lang="ru-RU" b="1" dirty="0"/>
              <a:t>Ольховского муниципального района Волгоградской области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0032" y="623731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2017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4214818"/>
            <a:ext cx="45720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Работу </a:t>
            </a:r>
            <a:r>
              <a:rPr lang="ru-RU" b="1" dirty="0" smtClean="0"/>
              <a:t>выполнила:                                                                               </a:t>
            </a:r>
            <a:r>
              <a:rPr lang="ru-RU" b="1" dirty="0"/>
              <a:t>Полюдова Алина Сергеевна</a:t>
            </a:r>
            <a:r>
              <a:rPr lang="ru-RU" b="1" dirty="0" smtClean="0"/>
              <a:t>;                                                                     </a:t>
            </a:r>
            <a:r>
              <a:rPr lang="ru-RU" b="1" dirty="0"/>
              <a:t>10 класс; МКОУ «Рыбинская СШ»</a:t>
            </a:r>
          </a:p>
          <a:p>
            <a:r>
              <a:rPr lang="ru-RU" b="1" dirty="0" smtClean="0"/>
              <a:t>Руководитель: </a:t>
            </a:r>
            <a:r>
              <a:rPr lang="ru-RU" b="1" dirty="0"/>
              <a:t>Сергеева Валентина </a:t>
            </a:r>
          </a:p>
          <a:p>
            <a:r>
              <a:rPr lang="ru-RU" b="1" dirty="0"/>
              <a:t>Сергеевна; тел 89044155640</a:t>
            </a:r>
          </a:p>
        </p:txBody>
      </p:sp>
      <p:pic>
        <p:nvPicPr>
          <p:cNvPr id="27650" name="Picture 2" descr="http://kryliauspeha.ru/9%20maj/imaqes/5cc7c093bc5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214818"/>
            <a:ext cx="3643338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0525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0"/>
            <a:ext cx="90011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От взвода младшего лейтенанта Петра Круглова остались в живых всего четверо — сержант Александр Белов, красноармеец Михаил Чембаров, Николай Сарафанов и сам младший лейтенант.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16 сентября на взвод, то есть на четырёх измученных непрекращающимися атаками врага бойцов, двинулись двадцать вражеских танков.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22532" name="AutoShape 4" descr="https://im0-tub-ru.yandex.net/i?id=d44f2c26fe22ed41bd438b6937efc3c5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4" name="Picture 6" descr="https://im0-tub-ru.yandex.net/i?id=d44f2c26fe22ed41bd438b6937efc3c5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8929718" cy="5000637"/>
          </a:xfrm>
          <a:prstGeom prst="rect">
            <a:avLst/>
          </a:prstGeom>
          <a:noFill/>
        </p:spPr>
      </p:pic>
      <p:pic>
        <p:nvPicPr>
          <p:cNvPr id="7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57892"/>
            <a:ext cx="9144000" cy="100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01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Небывалую стойкость и мужество проявили бойцы в этом жестоком и неравном поединке. В единоборстве с танком погибает сержант А. Беляев. Навстречу очередному танку поднимается тяжелораненый командир взвода. Танки, оставшиеся целыми, «утюжат», давят и заваливают своими разворотами наши окопы, но шесть фашистских танков остались догорать на поле боя.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 descr="1f89a940f8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6049963" cy="483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/>
          <p:cNvSpPr/>
          <p:nvPr/>
        </p:nvSpPr>
        <p:spPr>
          <a:xfrm>
            <a:off x="5143504" y="4214818"/>
            <a:ext cx="3857652" cy="1857388"/>
          </a:xfrm>
          <a:prstGeom prst="lef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chemeClr val="bg2">
                    <a:lumMod val="10000"/>
                  </a:schemeClr>
                </a:solidFill>
              </a:rPr>
              <a:t>Командир роты донёс о гибели отважной четвёрки. </a:t>
            </a:r>
          </a:p>
          <a:p>
            <a:r>
              <a:rPr lang="ru-RU" sz="1600" b="1" i="1" dirty="0" smtClean="0">
                <a:solidFill>
                  <a:schemeClr val="bg2">
                    <a:lumMod val="10000"/>
                  </a:schemeClr>
                </a:solidFill>
              </a:rPr>
              <a:t>(из архивных документов)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500042"/>
            <a:ext cx="264320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Так сражались воины-чекисты в Сталинграде. Считалось, что все четверо героев погибли. Советское правительство высоко оценило подвиг четырех героев, наградив их, посмертно, Приказом Степного Фронта № 62 /Н от 26 октября 1942 года, орденами Красного Знамени и Отечественной войны I степени.</a:t>
            </a:r>
          </a:p>
        </p:txBody>
      </p:sp>
      <p:pic>
        <p:nvPicPr>
          <p:cNvPr id="49156" name="Picture 4" descr="00000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0"/>
            <a:ext cx="61404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>
            <a:off x="214282" y="5643578"/>
            <a:ext cx="2857520" cy="1000132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Наградной лист Чембарова Михаила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143372" y="3214686"/>
            <a:ext cx="1700218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2" name="Picture 6" descr="http://ladies.by/images/cms/data/Stihi/17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7"/>
            <a:ext cx="9001156" cy="542926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6072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 пришла на родину, в Рыбинку, похоронка…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Вспоминает Чембаров П.С., 1930 года рождения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(умер 2009 году):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«…В годы войны я был совсем мальчишкой. Помню, как к матери моей пришла вся в слезах, моя тетка  и рассказывала, что получила похоронку на сына -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Михаила…</a:t>
            </a:r>
            <a:r>
              <a:rPr lang="ru-RU" sz="1400" i="1" dirty="0" smtClean="0"/>
              <a:t>Как теперь жить снохе с дитем? Долго </a:t>
            </a:r>
            <a:r>
              <a:rPr lang="ru-RU" sz="1400" i="1" dirty="0" smtClean="0"/>
              <a:t>плакала. А </a:t>
            </a:r>
            <a:r>
              <a:rPr lang="ru-RU" sz="1400" i="1" dirty="0" smtClean="0"/>
              <a:t>вот после войны, он сам приехал в Рыбинку - живой и невредимый, оказалось, что жив, но был в плену. Жаль мать его не дождалась –умерла, но жена и сын были рады очень и находились в шоке…».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http://animashki.kak2z.org/pic/31/animashki-ogon-5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14884"/>
            <a:ext cx="2071670" cy="21431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71604" y="6429396"/>
            <a:ext cx="7499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 получилось все как в этом стихотворении…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001156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Что же произошло, спросите вы? А далее события развивались так: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1954 году было принято решение о переименовании улиц в честь героев - Петра Григорьевича Круглова, Александра Алексеевича Беляева, Михаила Федоровича Чембарова и Николая Ильича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Сарафанова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в частном секторе на Дар-горе появилась улица с именем нашего земляка - Михаила Чембарова, рядом улица, названная именем его земляка из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Гусевки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Николая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Сарафанова</a:t>
            </a: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0" name="Рисунок 7" descr="http://img-fotki.yandex.ru/get/9164/130321337.1a/0_cc385_3ab80437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0306"/>
            <a:ext cx="9001156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0011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Шло время, отгремела война, в дни празднования 20-ой годовщины великой Сталинградской битвы,  около гостиницы Интурист бывший комиссар первого батальона 270 полка 10-ой стрелковой дивизии НКВД А.В. Коваленко встретился с «погибшими» - Михаилом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Чембаровым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и Николаем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Сарафановым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2226" name="Picture 2" descr="0_cc37f_45784075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71612"/>
            <a:ext cx="4429156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3143249"/>
            <a:ext cx="442912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 фото В.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Тёмина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,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сделанном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 февраля 1963 года в Волгограде, у памятника павшим борцам стоят Яков Павлов, Николай Сарафанов и Михаил Чембаров (слева -направо) .. Так вот, Чембаров и Сарафанов из тех, кого считали погибшими!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Picture 2" descr="http://kryliauspeha.ru/9%20maj/imaqes/5cc7c093bc5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929066"/>
            <a:ext cx="3643338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Рисунок 9" descr="http://img-fotki.yandex.ru/get/9090/130321337.1a/0_cc381_b5c7fbf1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714488"/>
            <a:ext cx="6000792" cy="51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4143380"/>
            <a:ext cx="30003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Три боевых друга- А. Коваленко, Н. Сарафанов и М. Чембаров (слева направо), 2 февраля 1961 года, Волгоград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001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Из воспоминаний Николая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Сарафанова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«…Тот неравный бой длился до вечера, я  очнулся от головной боли. Темно, тихо, никого. Где товарищи? Превозмогая боль в теле,  с трудом дополз до подвала, то приходя в сознание, то слабея.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Чембаров был завален землёй гусеницами танка, а я ранен и контужен. Потерял сознание, очнулся от удара сапога фашиста, открыв глаза, недалеко от себя увидел Чембарова М.Ф., жив...»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900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Что же случилось с Михаилом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Чембаровым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после того боя?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28604"/>
            <a:ext cx="90011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процессе своей работы мне удалось выяснить некоторые факты биографии своего земляка, Чембарова М.Ф., сделать это было очень нелегко, многие архивные материалы до последнего времени были засекречены. А прямых родственников ветерана в селе почти не осталось, но мне удалось установить: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2000240"/>
            <a:ext cx="585788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Вспоминает Сергеев И.П., 1930 года рождения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i="1" dirty="0" smtClean="0"/>
              <a:t>«…После войны, в Рыбинке, Чембаров М.Ф. появился в 1952 году. </a:t>
            </a:r>
            <a:r>
              <a:rPr lang="ru-RU" i="1" dirty="0" smtClean="0"/>
              <a:t>Он </a:t>
            </a:r>
            <a:r>
              <a:rPr lang="ru-RU" i="1" dirty="0" smtClean="0"/>
              <a:t>рассказывал, что выжить ему удалось чудом.</a:t>
            </a:r>
            <a:endParaRPr lang="ru-RU" dirty="0" smtClean="0"/>
          </a:p>
          <a:p>
            <a:r>
              <a:rPr lang="ru-RU" i="1" dirty="0" smtClean="0"/>
              <a:t>В селе говорили, что он был в плену, но сам он об этом вспоминать не любил. Помню,  как всем миром, чинили крышу на его избе, жил он на «Выгоне», сейчас это улица </a:t>
            </a:r>
            <a:r>
              <a:rPr lang="ru-RU" i="1" dirty="0" smtClean="0"/>
              <a:t>Пролетарская, </a:t>
            </a:r>
            <a:r>
              <a:rPr lang="ru-RU" i="1" dirty="0" smtClean="0"/>
              <a:t>с женой и сыном. Работал трактористом. В 1960 году уехал в  Петров-Вал, там и умер, в пожилом уже возрасте»</a:t>
            </a:r>
            <a:endParaRPr lang="ru-RU" dirty="0" smtClean="0"/>
          </a:p>
          <a:p>
            <a:r>
              <a:rPr lang="ru-RU" i="1" dirty="0" smtClean="0"/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4" name="Picture 2" descr="full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0"/>
            <a:ext cx="5605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>
            <a:off x="142844" y="5857892"/>
            <a:ext cx="3929090" cy="105613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Ответ на запрос от Ольховского РВ; 1959год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User\Pictures\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2286000" y="0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/>
              <a:t>«Выгон», вот именно на этой улице, во 2 домике </a:t>
            </a:r>
            <a:r>
              <a:rPr lang="ru-RU" b="1" dirty="0" smtClean="0"/>
              <a:t> </a:t>
            </a:r>
            <a:r>
              <a:rPr lang="ru-RU" b="1" dirty="0" smtClean="0"/>
              <a:t>по правой стороне, у высокого дерева и жила семья </a:t>
            </a:r>
            <a:r>
              <a:rPr lang="ru-RU" b="1" dirty="0" smtClean="0"/>
              <a:t>М</a:t>
            </a:r>
            <a:r>
              <a:rPr lang="ru-RU" b="1" dirty="0" smtClean="0"/>
              <a:t>ихаила Чембарова, сейчас это улица Пролетарская и дома этого уже нет, осталась лишь память…</a:t>
            </a:r>
          </a:p>
          <a:p>
            <a:r>
              <a:rPr lang="ru-RU" sz="1200" b="1" dirty="0" smtClean="0"/>
              <a:t>(</a:t>
            </a:r>
            <a:r>
              <a:rPr lang="ru-RU" sz="1200" b="1" dirty="0" smtClean="0"/>
              <a:t>зарисовка </a:t>
            </a:r>
            <a:r>
              <a:rPr lang="ru-RU" sz="1200" b="1" dirty="0"/>
              <a:t>Вершковой А., </a:t>
            </a:r>
            <a:r>
              <a:rPr lang="ru-RU" sz="1200" b="1" dirty="0" smtClean="0"/>
              <a:t>2009г)</a:t>
            </a:r>
            <a:endParaRPr lang="ru-RU" sz="1200" b="1" dirty="0"/>
          </a:p>
        </p:txBody>
      </p:sp>
      <p:pic>
        <p:nvPicPr>
          <p:cNvPr id="4" name="Picture 2" descr="I:\село\GEDC14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000001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5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" y="5929330"/>
            <a:ext cx="8929718" cy="92333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Отыскали мы и архивный документ, подтверждающий, что Чембаров Михаил Федорович был в плену,  репатриирован в Запорожье был  в декабре 1945 года. (Доступ к документу появился в 2017 году)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2214554"/>
            <a:ext cx="8715436" cy="357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2357421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0011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Волгограде есть улица названная именем моего земляка, героя Сталинградской битвы - Михаила Чембарова. Находится она  в Советском районе, всем известная Дар-гора. Мне очень бы хотелось, чтобы об этой улице и об этом человеке узнали все, именно поэтому я и занялась этой работой.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 descr="https://im0-tub-ru.yandex.net/i?id=0d25be1c9d0a190ca6ad746e39e59fba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214422"/>
            <a:ext cx="6643734" cy="5643578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2035951" y="3321843"/>
            <a:ext cx="4286280" cy="9286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0"/>
            <a:ext cx="89297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Пройдя все проверки спецслужб, он занимался  восстановлением крупнейшего предприятия Запорожья под недремлющим оком МГБ и на родину смог вернуться лишь в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1952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году.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5929322" y="2357430"/>
            <a:ext cx="300039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любой улицы собственная история, у каждой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своя загадка и тайна.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 мы раскрыли тайну всего лишь  одного человека и одной улицы  нашего героического города Волгограда - улицы Михаила Чембарова,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«обманувшего смерть».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7347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5900738" cy="578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0"/>
            <a:ext cx="9001156" cy="50167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Следуя выписке из архивных документов «Мемориальные доски Советского района»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Место расположения мемориальной доски: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улица Михаила Чембарова, 30.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«Улица названа именем Чембарова Михаила Федоровича, бронебойщика 270-го стрелкового полка 10-й дивизии НКВД, одного из участников героических боев по отражению атак вражеских танков в районе поселка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Дар-горы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в сентябре 1942 г.»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Дата открытия: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06.10.1987 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Материал: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гранит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Решением Волгоградской городской Думы от 27.04.2011 N 45/1397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 переносе мемориальной доски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Чембарову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Михаилу Федоровичу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cs typeface="Times New Roman" pitchFamily="18" charset="0"/>
              </a:rPr>
              <a:t>…мемориальная доска перенесена </a:t>
            </a:r>
            <a:r>
              <a:rPr lang="ru-RU" sz="2000" dirty="0" smtClean="0"/>
              <a:t>на здание дома N 73 по ул. им. Михаила Чембарова в Советском районе Волгограда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6" name="Picture 2" descr="C:\Users\User\Desktop\доска чембар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0"/>
            <a:ext cx="5214974" cy="6858000"/>
          </a:xfrm>
          <a:prstGeom prst="rect">
            <a:avLst/>
          </a:prstGeom>
          <a:noFill/>
        </p:spPr>
      </p:pic>
      <p:pic>
        <p:nvPicPr>
          <p:cNvPr id="1030" name="Picture 6" descr="http://kira-scrap.ru/KATALOG/ZVETY/1/0_8ac70_6c5c8685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5700" y="3857628"/>
            <a:ext cx="16383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://en.derbent.tv/contents/videos_screenshots/15000/15165/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0"/>
            <a:ext cx="900115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Проведённое  мною исследование показывает, насколько интересна и актуальна данная тема, она воспитывает в нас л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юбовь к родным местам, трепетное, бережное к ним отношение, желание всё о них знать вызывает преданность и любовь к своему Отечеству, к своему народу.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Считаю, что работа над этой темой может быть продолжена, дополнена новыми данными.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womanews.ru/wp-content/uploads/2016/04/car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572008"/>
            <a:ext cx="4214842" cy="228599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00115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Литература и источники: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1.Прописаны в Волгограде навечно: сб. очерков. – Волгоград: </a:t>
            </a:r>
            <a:r>
              <a:rPr lang="ru-RU" dirty="0" err="1" smtClean="0"/>
              <a:t>Ниж.-Волж</a:t>
            </a:r>
            <a:r>
              <a:rPr lang="ru-RU" dirty="0" smtClean="0"/>
              <a:t>. кн. изд-во, 1975. – С. 137-139. </a:t>
            </a:r>
            <a:br>
              <a:rPr lang="ru-RU" dirty="0" smtClean="0"/>
            </a:br>
            <a:r>
              <a:rPr lang="ru-RU" dirty="0" smtClean="0"/>
              <a:t>2.Чемякин, Е. А. Памятники и памятные места Волгоградской области: </a:t>
            </a:r>
            <a:r>
              <a:rPr lang="ru-RU" dirty="0" err="1" smtClean="0"/>
              <a:t>ист.-краев</a:t>
            </a:r>
            <a:r>
              <a:rPr lang="ru-RU" dirty="0" smtClean="0"/>
              <a:t>. обзор. Т. 2 / Е. А. </a:t>
            </a:r>
            <a:r>
              <a:rPr lang="ru-RU" dirty="0" err="1" smtClean="0"/>
              <a:t>Чемякин</a:t>
            </a:r>
            <a:r>
              <a:rPr lang="ru-RU" dirty="0" smtClean="0"/>
              <a:t>. - Волгоград: </a:t>
            </a:r>
            <a:r>
              <a:rPr lang="ru-RU" dirty="0" err="1" smtClean="0"/>
              <a:t>Принт</a:t>
            </a:r>
            <a:r>
              <a:rPr lang="ru-RU" dirty="0" smtClean="0"/>
              <a:t>, 2008. – С. 199. </a:t>
            </a:r>
          </a:p>
          <a:p>
            <a:r>
              <a:rPr lang="ru-RU" dirty="0" smtClean="0"/>
              <a:t>3. Сборник приказов и директив Ставки Верховного Главнокомандования, НКО СССР, НКВМФ СССР, Генерального штаба и начальников родов войск о преобразовании объединений, соединений, частей и кораблей в гвардейские и сформировании гвардейских частей, соединений и объединений. Часть II (1943). М., 1970.</a:t>
            </a:r>
          </a:p>
          <a:p>
            <a:r>
              <a:rPr lang="ru-RU" dirty="0" smtClean="0"/>
              <a:t>4. Книга Джейсона Марка «</a:t>
            </a:r>
            <a:r>
              <a:rPr lang="ru-RU" dirty="0" err="1" smtClean="0"/>
              <a:t>Angriff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r>
              <a:rPr lang="en-US" u="sng" dirty="0" smtClean="0">
                <a:hlinkClick r:id="rId3"/>
              </a:rPr>
              <a:t>http</a:t>
            </a:r>
            <a:r>
              <a:rPr lang="ru-RU" u="sng" dirty="0" smtClean="0">
                <a:hlinkClick r:id="rId3"/>
              </a:rPr>
              <a:t>://</a:t>
            </a:r>
            <a:r>
              <a:rPr lang="ru-RU" u="sng" dirty="0" err="1" smtClean="0">
                <a:hlinkClick r:id="rId3"/>
              </a:rPr>
              <a:t>царицын.рф</a:t>
            </a:r>
            <a:r>
              <a:rPr lang="ru-RU" u="sng" dirty="0" smtClean="0">
                <a:hlinkClick r:id="rId3"/>
              </a:rPr>
              <a:t>/</a:t>
            </a:r>
            <a:r>
              <a:rPr lang="en-US" u="sng" dirty="0" smtClean="0">
                <a:hlinkClick r:id="rId3"/>
              </a:rPr>
              <a:t>streets</a:t>
            </a:r>
            <a:r>
              <a:rPr lang="ru-RU" u="sng" dirty="0" smtClean="0">
                <a:hlinkClick r:id="rId3"/>
              </a:rPr>
              <a:t>_0.</a:t>
            </a:r>
            <a:r>
              <a:rPr lang="en-US" u="sng" dirty="0" smtClean="0">
                <a:hlinkClick r:id="rId3"/>
              </a:rPr>
              <a:t>html</a:t>
            </a:r>
            <a:r>
              <a:rPr lang="ru-RU" u="sng" dirty="0" smtClean="0">
                <a:hlinkClick r:id="rId3"/>
              </a:rPr>
              <a:t>#</a:t>
            </a:r>
            <a:r>
              <a:rPr lang="en-US" u="sng" dirty="0" err="1" smtClean="0">
                <a:hlinkClick r:id="rId3"/>
              </a:rPr>
              <a:t>sel</a:t>
            </a:r>
            <a:r>
              <a:rPr lang="ru-RU" u="sng" dirty="0" smtClean="0">
                <a:hlinkClick r:id="rId3"/>
              </a:rPr>
              <a:t>=144:1,146:2</a:t>
            </a:r>
            <a:endParaRPr lang="ru-RU" dirty="0" smtClean="0"/>
          </a:p>
          <a:p>
            <a:r>
              <a:rPr lang="ru-RU" u="sng" dirty="0" smtClean="0">
                <a:hlinkClick r:id="rId4"/>
              </a:rPr>
              <a:t>http://monument.volgadmin.ru/start.asp?np=12-12</a:t>
            </a:r>
            <a:endParaRPr lang="ru-RU" dirty="0" smtClean="0"/>
          </a:p>
          <a:p>
            <a:r>
              <a:rPr lang="ru-RU" u="sng" dirty="0" smtClean="0">
                <a:hlinkClick r:id="rId5"/>
              </a:rPr>
              <a:t>http://tankfront.ru/ussr/organisation/shtat/010-370_msbr.html</a:t>
            </a:r>
            <a:endParaRPr lang="ru-RU" dirty="0" smtClean="0"/>
          </a:p>
          <a:p>
            <a:r>
              <a:rPr lang="en-US" u="sng" dirty="0" smtClean="0">
                <a:hlinkClick r:id="rId6"/>
              </a:rPr>
              <a:t>http</a:t>
            </a:r>
            <a:r>
              <a:rPr lang="ru-RU" u="sng" dirty="0" smtClean="0">
                <a:hlinkClick r:id="rId6"/>
              </a:rPr>
              <a:t>://</a:t>
            </a:r>
            <a:r>
              <a:rPr lang="en-US" u="sng" dirty="0" err="1" smtClean="0">
                <a:hlinkClick r:id="rId6"/>
              </a:rPr>
              <a:t>sergey</a:t>
            </a:r>
            <a:r>
              <a:rPr lang="ru-RU" u="sng" dirty="0" smtClean="0">
                <a:hlinkClick r:id="rId6"/>
              </a:rPr>
              <a:t>-</a:t>
            </a:r>
            <a:r>
              <a:rPr lang="en-US" u="sng" dirty="0" err="1" smtClean="0">
                <a:hlinkClick r:id="rId6"/>
              </a:rPr>
              <a:t>larenkov</a:t>
            </a:r>
            <a:r>
              <a:rPr lang="ru-RU" u="sng" dirty="0" smtClean="0">
                <a:hlinkClick r:id="rId6"/>
              </a:rPr>
              <a:t>.</a:t>
            </a:r>
            <a:r>
              <a:rPr lang="en-US" u="sng" dirty="0" err="1" smtClean="0">
                <a:hlinkClick r:id="rId6"/>
              </a:rPr>
              <a:t>livejournal</a:t>
            </a:r>
            <a:r>
              <a:rPr lang="ru-RU" u="sng" dirty="0" smtClean="0">
                <a:hlinkClick r:id="rId6"/>
              </a:rPr>
              <a:t>.</a:t>
            </a:r>
            <a:r>
              <a:rPr lang="en-US" u="sng" dirty="0" smtClean="0">
                <a:hlinkClick r:id="rId6"/>
              </a:rPr>
              <a:t>com</a:t>
            </a:r>
            <a:r>
              <a:rPr lang="ru-RU" u="sng" dirty="0" smtClean="0">
                <a:hlinkClick r:id="rId6"/>
              </a:rPr>
              <a:t>/25967.</a:t>
            </a:r>
            <a:r>
              <a:rPr lang="en-US" u="sng" dirty="0" smtClean="0">
                <a:hlinkClick r:id="rId6"/>
              </a:rPr>
              <a:t>html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3" descr="http://animashki.kak2z.org/pic/31/animashki-ogon-53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4857760"/>
            <a:ext cx="2500330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29718" cy="85723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у</a:t>
            </a:r>
            <a:r>
              <a:rPr lang="ru-RU" sz="1400" dirty="0" smtClean="0"/>
              <a:t>лица </a:t>
            </a:r>
            <a:r>
              <a:rPr lang="ru-RU" sz="2000" dirty="0" err="1" smtClean="0"/>
              <a:t>м</a:t>
            </a:r>
            <a:r>
              <a:rPr lang="ru-RU" sz="1400" dirty="0" err="1" smtClean="0"/>
              <a:t>ихаила</a:t>
            </a:r>
            <a:r>
              <a:rPr lang="ru-RU" sz="1400" dirty="0" smtClean="0"/>
              <a:t> </a:t>
            </a:r>
            <a:r>
              <a:rPr lang="ru-RU" sz="2000" dirty="0" smtClean="0"/>
              <a:t>Ч</a:t>
            </a:r>
            <a:r>
              <a:rPr lang="ru-RU" sz="1400" dirty="0" smtClean="0"/>
              <a:t>ембарова небольшая, в основном это частный сектор. </a:t>
            </a:r>
            <a:r>
              <a:rPr lang="ru-RU" sz="2400" dirty="0" smtClean="0"/>
              <a:t>З</a:t>
            </a:r>
            <a:r>
              <a:rPr lang="ru-RU" sz="1400" dirty="0" smtClean="0"/>
              <a:t>десь все как на его родине – </a:t>
            </a:r>
            <a:r>
              <a:rPr lang="ru-RU" sz="2400" dirty="0" smtClean="0"/>
              <a:t>Р</a:t>
            </a:r>
            <a:r>
              <a:rPr lang="ru-RU" sz="1400" dirty="0" smtClean="0"/>
              <a:t>ыбинке, так же весной буйно цветут сады …</a:t>
            </a:r>
            <a:endParaRPr lang="ru-RU" sz="1400" dirty="0"/>
          </a:p>
        </p:txBody>
      </p:sp>
      <p:pic>
        <p:nvPicPr>
          <p:cNvPr id="6" name="Picture 2" descr="54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015402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 rot="16200000" flipV="1">
            <a:off x="5072066" y="2000240"/>
            <a:ext cx="4143404" cy="37147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3143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892971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Занимаясь изучением  краеведческих материалов о наших земляках и их роли в Сталинградской  битве, мы порой находим множество интересных находок, так случилось и в этот раз, когда я решила рассказать о своем героическом земляке,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погибшем в Сталинградской битве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Чембарове Михаиле Федоровиче.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3504" y="1643050"/>
            <a:ext cx="38576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Изначально мы обратились к книге Памяти Ольховского района, в которой нашли запись: «Чембаров М.Ф. погиб 16.09.1942 </a:t>
            </a:r>
            <a:r>
              <a:rPr lang="ru-RU" sz="2400" b="1" i="1" dirty="0" smtClean="0"/>
              <a:t>года; </a:t>
            </a:r>
            <a:r>
              <a:rPr lang="ru-RU" sz="2400" b="1" i="1" dirty="0" smtClean="0"/>
              <a:t>похоронен в городе  Волгограде». </a:t>
            </a:r>
            <a:endParaRPr lang="ru-RU" sz="2400" b="1" i="1" dirty="0"/>
          </a:p>
        </p:txBody>
      </p:sp>
      <p:pic>
        <p:nvPicPr>
          <p:cNvPr id="2051" name="Picture 3" descr="http://www.vest-news.ru/files/news_images/2015/12/16/75799_424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643050"/>
            <a:ext cx="5179225" cy="5214950"/>
          </a:xfrm>
          <a:prstGeom prst="rect">
            <a:avLst/>
          </a:prstGeom>
          <a:noFill/>
        </p:spPr>
      </p:pic>
      <p:pic>
        <p:nvPicPr>
          <p:cNvPr id="27651" name="Picture 3" descr="http://animashki.kak2z.org/pic/31/animashki-ogon-5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857760"/>
            <a:ext cx="1857388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330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14357"/>
            <a:ext cx="7620000" cy="1000131"/>
          </a:xfrm>
        </p:spPr>
        <p:txBody>
          <a:bodyPr>
            <a:normAutofit fontScale="85000" lnSpcReduction="10000"/>
          </a:bodyPr>
          <a:lstStyle/>
          <a:p>
            <a:r>
              <a:rPr lang="ru-RU" sz="2600" dirty="0" smtClean="0"/>
              <a:t>*исследовать происхождение, смысловое значение, улицы  Волгограда с именем Михаила Чембарова.</a:t>
            </a:r>
          </a:p>
          <a:p>
            <a:pPr>
              <a:buFont typeface="Wingdings" pitchFamily="2" charset="2"/>
              <a:buChar char="v"/>
            </a:pPr>
            <a:endParaRPr lang="ru-RU" sz="2400" dirty="0" smtClean="0"/>
          </a:p>
          <a:p>
            <a:pPr>
              <a:buFont typeface="Wingdings" pitchFamily="2" charset="2"/>
              <a:buChar char="v"/>
            </a:pP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428736"/>
            <a:ext cx="5791200" cy="7143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42844" y="2071679"/>
            <a:ext cx="8858312" cy="18573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400" dirty="0" smtClean="0"/>
              <a:t>*Узнать какой подвиг совершил Михаил Чембаров  в Сталинградской </a:t>
            </a:r>
            <a:r>
              <a:rPr lang="ru-RU" sz="2400" dirty="0" smtClean="0"/>
              <a:t>битве и как сложилась его дальнейшая жизнь. </a:t>
            </a:r>
            <a:endParaRPr lang="ru-RU" sz="2400" dirty="0" smtClean="0"/>
          </a:p>
          <a:p>
            <a:pPr lvl="0"/>
            <a:r>
              <a:rPr lang="ru-RU" sz="2400" dirty="0" smtClean="0"/>
              <a:t>*Узнать, как и когда улица получила свое название.</a:t>
            </a:r>
          </a:p>
          <a:p>
            <a:r>
              <a:rPr lang="ru-RU" sz="2400" dirty="0" smtClean="0"/>
              <a:t>   </a:t>
            </a:r>
            <a:endParaRPr lang="ru-RU" sz="2400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3643314"/>
            <a:ext cx="60007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Вся работа делилась на теоретическую и практическую части: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*работа с документами, архивными материалами, научно-популярной литературой;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*работа с респондентами;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*анализ, сравнение и обобщение сведений.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571876"/>
            <a:ext cx="3000396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73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0"/>
            <a:ext cx="9001156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Из архивных данных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Словник рукописи биографической энциклопедии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Сталинградцы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в Сталинградской битве»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Чембаров Михаил Федорович (1912 г., с. Рыбинка Ольховского района Царицынской губ.) красноармеец-стрелок, 1-я рота 270-го полка 1-го взвода – ФГУК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Из архивных данных Волгоградского областного архива: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Чембаров Михаил Федорович 1912г.р.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Звание: красноармеец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№ записи: 11756089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Архивные документы о данном награждении: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I. Приказ(указ) о награждении и сопроводительные документы к нему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первая страница приказ или указа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строка в наградном списке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наградной лист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II. Учетная картотека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данные в учетной картотеке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Орден Красного Знамени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kryliauspeha.ru/9%20maj/imaqes/5cc7c093bc5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571876"/>
            <a:ext cx="4071966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" y="1"/>
            <a:ext cx="9001155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Чтобы восстановить ход событий мне пришлось заглянуть в историю: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Ни одно из сражений минувшего столетия не сравнится с битвой под Сталинградом. Битва за Сталинград и на подступах к нему по своим масштабам не знала себе равных в истории человечества.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001156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57892"/>
            <a:ext cx="9144000" cy="100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AutoShape 3" descr="https://im0-tub-ru.yandex.net/i?id=71488a9ba83b80031c60f28785712723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1"/>
            <a:ext cx="89297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Фашистские самолёты сбросили на город около миллиона бомб, общим весом более 100 тысяч тонн. В отдельные дни враг бросал в бой по десять дивизий и сотни танков. Двести крупных атак отразили только доблестные воины 62-й армии.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24578" name="Picture 2" descr="&amp;Scy;&amp;tcy;&amp;acy;&amp;lcy;&amp;icy;&amp;ncy;&amp;gcy;&amp;rcy;&amp;acy;&amp;d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001156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57892"/>
            <a:ext cx="9144000" cy="100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00115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Воины-чекисты 10-й дивизии НКВД, что несли гарнизонную службу, были одними из первых, кто встретил врага, готовящегося ворваться в городские кварталы в августе-сентябре 1942 г. Фашисты бросали листовки с угрозами: «Чекистов в плен не берем. Расстреливаем на месте».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3" name="Picture 3" descr="&amp;Scy;&amp;tcy;&amp;acy;&amp;lcy;&amp;icy;&amp;ncy;&amp;gcy;&amp;rcy;&amp;acy;&amp;d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897412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1657</TotalTime>
  <Words>1512</Words>
  <Application>Microsoft Office PowerPoint</Application>
  <PresentationFormat>Экран (4:3)</PresentationFormat>
  <Paragraphs>99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Главная</vt:lpstr>
      <vt:lpstr>Сталинградская битва в топонимике Волгоградской области</vt:lpstr>
      <vt:lpstr>Слайд 2</vt:lpstr>
      <vt:lpstr>улица михаила Чембарова небольшая, в основном это частный сектор. Здесь все как на его родине – Рыбинке, так же весной буйно цветут сады …</vt:lpstr>
      <vt:lpstr>Слайд 4</vt:lpstr>
      <vt:lpstr>Цель: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User</cp:lastModifiedBy>
  <cp:revision>58</cp:revision>
  <dcterms:created xsi:type="dcterms:W3CDTF">2017-11-07T15:35:12Z</dcterms:created>
  <dcterms:modified xsi:type="dcterms:W3CDTF">2017-11-17T09:03:01Z</dcterms:modified>
</cp:coreProperties>
</file>